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35" r:id="rId2"/>
    <p:sldId id="408" r:id="rId3"/>
    <p:sldId id="420" r:id="rId4"/>
    <p:sldId id="436" r:id="rId5"/>
    <p:sldId id="444" r:id="rId6"/>
    <p:sldId id="426" r:id="rId7"/>
    <p:sldId id="441" r:id="rId8"/>
    <p:sldId id="442" r:id="rId9"/>
    <p:sldId id="443" r:id="rId10"/>
    <p:sldId id="437" r:id="rId11"/>
    <p:sldId id="439" r:id="rId12"/>
    <p:sldId id="446" r:id="rId13"/>
    <p:sldId id="430" r:id="rId14"/>
    <p:sldId id="43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4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68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68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68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7BB3A9-726E-994A-BA3D-E5C5E785D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31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B97B70-A2D1-D943-B16F-962DEF3B0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01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651B75-DE57-244B-B049-F0D85BE7CCB3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072386-138B-3246-B599-0F7F7077A8D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63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97259F9-9AAD-154D-A993-E4373947C1BE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369CDAB-A8B7-C144-AD00-2F1A9523BA25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B653F7-C798-2048-89F3-90C3FA76A289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FE2A4A-51ED-9E4E-AD55-52F8E3AF7597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C35B4C-F6EA-964B-BF63-8592F54453EC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E1E713-CFC9-7244-9924-F1611482E9C6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ED382-A199-E440-9749-0B652FFFA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9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4C5D2-FB76-E840-8338-296FCE403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3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93CE4-5EE7-1445-A0D8-98E0059AB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0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1C84A-FC10-DC4F-B859-3A9618702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1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D0C83-E263-5E4B-9B6E-5DABAFE01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2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2B795-6138-0D43-9D62-3B35B5B61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5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CCB58-1D87-E447-AF60-BE4B75F4B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9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A2F5C-23CB-F24C-BAED-34A31B14E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2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9A1A7-AFBE-7744-A5DD-D6A6C5A3D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7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0B3E0-BFB9-9A4E-BA19-CDF0B26DA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5DCE7-F10D-484C-8C28-023B8465D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0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556B6B1-6448-8349-9A64-FE67095B4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1" Type="http://schemas.microsoft.com/office/2007/relationships/media" Target="../media/media2.gif"/><Relationship Id="rId2" Type="http://schemas.openxmlformats.org/officeDocument/2006/relationships/video" Target="../media/media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1" Type="http://schemas.microsoft.com/office/2007/relationships/media" Target="../media/media3.gif"/><Relationship Id="rId2" Type="http://schemas.openxmlformats.org/officeDocument/2006/relationships/video" Target="../media/media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755063" cy="1470025"/>
          </a:xfrm>
        </p:spPr>
        <p:txBody>
          <a:bodyPr/>
          <a:lstStyle/>
          <a:p>
            <a:r>
              <a:rPr lang="en-US" sz="28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Chaotic Dynamics of Stellar Spin in Binaries and the Production of Misaligned Hot Jupiters</a:t>
            </a:r>
            <a:r>
              <a:rPr lang="en-US" sz="28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3200">
              <a:solidFill>
                <a:srgbClr val="8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762000" y="1371600"/>
            <a:ext cx="7772400" cy="1752600"/>
          </a:xfrm>
        </p:spPr>
        <p:txBody>
          <a:bodyPr/>
          <a:lstStyle/>
          <a:p>
            <a:endParaRPr lang="en-US" sz="2000">
              <a:solidFill>
                <a:srgbClr val="3366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solidFill>
                  <a:srgbClr val="3366FF"/>
                </a:solidFill>
                <a:latin typeface="Arial" charset="0"/>
                <a:ea typeface="ＭＳ Ｐゴシック" charset="0"/>
                <a:cs typeface="ＭＳ Ｐゴシック" charset="0"/>
              </a:rPr>
              <a:t>Natalia Storch,  Kassandra Anderson &amp; Dong Lai</a:t>
            </a:r>
          </a:p>
          <a:p>
            <a:endParaRPr lang="en-US" sz="2000">
              <a:solidFill>
                <a:srgbClr val="3366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Cornell University</a:t>
            </a:r>
          </a:p>
          <a:p>
            <a:endParaRPr lang="en-US" sz="2000">
              <a:solidFill>
                <a:srgbClr val="3366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solidFill>
                <a:srgbClr val="3366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AAAS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588000"/>
            <a:ext cx="14859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71488" y="-127000"/>
            <a:ext cx="8229600" cy="81280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Evolution of Stellar Spin and Planetary Orbit</a:t>
            </a:r>
          </a:p>
        </p:txBody>
      </p:sp>
      <p:pic>
        <p:nvPicPr>
          <p:cNvPr id="307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9686" y="1905000"/>
            <a:ext cx="483635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57200" y="533400"/>
            <a:ext cx="829503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We see that the spin-orbit angle (bottom panel) evolves erratically even</a:t>
            </a:r>
          </a:p>
          <a:p>
            <a:r>
              <a:rPr lang="en-US" sz="2000" dirty="0"/>
              <a:t>when the planet’s orbital eccentricity evolves </a:t>
            </a:r>
            <a:r>
              <a:rPr lang="en-US" sz="2000" dirty="0" smtClean="0"/>
              <a:t>regularly. In fact, the spin </a:t>
            </a:r>
          </a:p>
          <a:p>
            <a:r>
              <a:rPr lang="en-US" sz="2000" dirty="0" smtClean="0"/>
              <a:t>evolution can be chaotic: starting from almost the same initial condition, </a:t>
            </a:r>
          </a:p>
          <a:p>
            <a:r>
              <a:rPr lang="en-US" sz="2000" dirty="0" smtClean="0"/>
              <a:t>the spin-orbit </a:t>
            </a:r>
            <a:r>
              <a:rPr lang="en-US" sz="2000" dirty="0" smtClean="0"/>
              <a:t>angles </a:t>
            </a:r>
            <a:r>
              <a:rPr lang="en-US" sz="2000" dirty="0" smtClean="0"/>
              <a:t>quickly </a:t>
            </a:r>
            <a:r>
              <a:rPr lang="en-US" sz="2000" dirty="0" smtClean="0"/>
              <a:t>diverge.</a:t>
            </a: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4200" y="1868664"/>
            <a:ext cx="5918200" cy="378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Box 5"/>
          <p:cNvSpPr txBox="1">
            <a:spLocks noChangeArrowheads="1"/>
          </p:cNvSpPr>
          <p:nvPr/>
        </p:nvSpPr>
        <p:spPr bwMode="auto">
          <a:xfrm rot="16200000">
            <a:off x="238918" y="3286918"/>
            <a:ext cx="2017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660066"/>
                </a:solidFill>
              </a:rPr>
              <a:t>Spin</a:t>
            </a:r>
            <a:r>
              <a:rPr lang="en-US" sz="2000" dirty="0">
                <a:solidFill>
                  <a:srgbClr val="660066"/>
                </a:solidFill>
              </a:rPr>
              <a:t>-orbit </a:t>
            </a:r>
            <a:r>
              <a:rPr lang="en-US" sz="2000" dirty="0" smtClean="0">
                <a:solidFill>
                  <a:srgbClr val="660066"/>
                </a:solidFill>
              </a:rPr>
              <a:t>angle</a:t>
            </a:r>
            <a:endParaRPr lang="en-US" sz="2000" dirty="0">
              <a:solidFill>
                <a:srgbClr val="660066"/>
              </a:solidFill>
            </a:endParaRPr>
          </a:p>
        </p:txBody>
      </p:sp>
      <p:sp>
        <p:nvSpPr>
          <p:cNvPr id="34819" name="Rectangle 1"/>
          <p:cNvSpPr>
            <a:spLocks noChangeArrowheads="1"/>
          </p:cNvSpPr>
          <p:nvPr/>
        </p:nvSpPr>
        <p:spPr bwMode="auto">
          <a:xfrm>
            <a:off x="1230313" y="125413"/>
            <a:ext cx="7140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800000"/>
                </a:solidFill>
              </a:rPr>
              <a:t>Periodic Islands in a Chaotic Ocean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4800" y="5715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660066"/>
                </a:solidFill>
              </a:rPr>
              <a:t>Planet mass</a:t>
            </a:r>
            <a:endParaRPr lang="en-US" sz="20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662" y="914400"/>
            <a:ext cx="4122738" cy="263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1230313" y="125413"/>
            <a:ext cx="7140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800000"/>
                </a:solidFill>
              </a:rPr>
              <a:t>Periodic Islands in a Chaotic Ocean</a:t>
            </a:r>
          </a:p>
        </p:txBody>
      </p:sp>
      <p:pic>
        <p:nvPicPr>
          <p:cNvPr id="35843" name="Picture 1" descr="800px-Logistic_Bifurcation_map_High_Resolu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4637088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4648200" y="2286000"/>
            <a:ext cx="439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90"/>
                </a:solidFill>
              </a:rPr>
              <a:t>This is analogous to the logistic map:</a:t>
            </a: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7162800" y="6248400"/>
            <a:ext cx="173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From wikipedia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12713"/>
            <a:ext cx="8229600" cy="854075"/>
          </a:xfrm>
        </p:spPr>
        <p:txBody>
          <a:bodyPr/>
          <a:lstStyle/>
          <a:p>
            <a:r>
              <a:rPr lang="en-US" sz="36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Memory of Chaos</a:t>
            </a:r>
          </a:p>
        </p:txBody>
      </p:sp>
      <p:pic>
        <p:nvPicPr>
          <p:cNvPr id="36866" name="Picture 2" descr="fig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887413"/>
            <a:ext cx="516572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457200" y="1600200"/>
            <a:ext cx="25971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FF"/>
                </a:solidFill>
              </a:rPr>
              <a:t>A tiny spread in initial conditions can lead to a large spread in the final spin-orbit misalignment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34450" cy="854075"/>
          </a:xfrm>
        </p:spPr>
        <p:txBody>
          <a:bodyPr/>
          <a:lstStyle/>
          <a:p>
            <a:pPr algn="l"/>
            <a:r>
              <a:rPr lang="en-US" sz="24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complex spin evolution can affect the observed distribution of the spin-orbit misalignment angle of hot Jupiter systems.</a:t>
            </a:r>
          </a:p>
        </p:txBody>
      </p:sp>
      <p:pic>
        <p:nvPicPr>
          <p:cNvPr id="38914" name="Picture 8" descr="fig6_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1" t="6471" r="29338" b="1617"/>
          <a:stretch>
            <a:fillRect/>
          </a:stretch>
        </p:blipFill>
        <p:spPr bwMode="auto">
          <a:xfrm>
            <a:off x="2660650" y="1219200"/>
            <a:ext cx="358775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457200" y="304800"/>
            <a:ext cx="851176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Many hot Jupiter systems </a:t>
            </a:r>
            <a:r>
              <a:rPr lang="en-US" sz="1800" dirty="0" smtClean="0">
                <a:solidFill>
                  <a:srgbClr val="0000FF"/>
                </a:solidFill>
              </a:rPr>
              <a:t>have </a:t>
            </a:r>
            <a:r>
              <a:rPr lang="en-US" sz="1800" dirty="0">
                <a:solidFill>
                  <a:srgbClr val="0000FF"/>
                </a:solidFill>
              </a:rPr>
              <a:t>been found to exhibit misalignment between the </a:t>
            </a:r>
          </a:p>
          <a:p>
            <a:r>
              <a:rPr lang="en-US" sz="1800" dirty="0">
                <a:solidFill>
                  <a:srgbClr val="0000FF"/>
                </a:solidFill>
              </a:rPr>
              <a:t>orbital axis (</a:t>
            </a:r>
            <a:r>
              <a:rPr lang="en-US" sz="1800" b="1" dirty="0" smtClean="0">
                <a:solidFill>
                  <a:srgbClr val="0000FF"/>
                </a:solidFill>
              </a:rPr>
              <a:t>L</a:t>
            </a:r>
            <a:r>
              <a:rPr lang="en-US" sz="1800" dirty="0" smtClean="0">
                <a:solidFill>
                  <a:srgbClr val="0000FF"/>
                </a:solidFill>
              </a:rPr>
              <a:t>, the axis perpendicular to the orbital plane) </a:t>
            </a:r>
            <a:r>
              <a:rPr lang="en-US" sz="1800" dirty="0">
                <a:solidFill>
                  <a:srgbClr val="0000FF"/>
                </a:solidFill>
              </a:rPr>
              <a:t>and the </a:t>
            </a:r>
            <a:r>
              <a:rPr lang="en-US" sz="1800" dirty="0" smtClean="0">
                <a:solidFill>
                  <a:srgbClr val="0000FF"/>
                </a:solidFill>
              </a:rPr>
              <a:t>rotation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>
                <a:solidFill>
                  <a:srgbClr val="0000FF"/>
                </a:solidFill>
              </a:rPr>
              <a:t>axis (</a:t>
            </a:r>
            <a:r>
              <a:rPr lang="en-US" sz="1800" b="1" dirty="0">
                <a:solidFill>
                  <a:srgbClr val="0000FF"/>
                </a:solidFill>
              </a:rPr>
              <a:t>S</a:t>
            </a:r>
            <a:r>
              <a:rPr lang="en-US" sz="1800" dirty="0">
                <a:solidFill>
                  <a:srgbClr val="0000FF"/>
                </a:solidFill>
              </a:rPr>
              <a:t>) </a:t>
            </a:r>
            <a:endParaRPr lang="en-US" sz="1800" dirty="0" smtClean="0">
              <a:solidFill>
                <a:srgbClr val="0000FF"/>
              </a:solidFill>
            </a:endParaRPr>
          </a:p>
          <a:p>
            <a:r>
              <a:rPr lang="en-US" sz="1800" dirty="0" smtClean="0">
                <a:solidFill>
                  <a:srgbClr val="0000FF"/>
                </a:solidFill>
              </a:rPr>
              <a:t>of </a:t>
            </a:r>
            <a:r>
              <a:rPr lang="en-US" sz="1800" dirty="0">
                <a:solidFill>
                  <a:srgbClr val="0000FF"/>
                </a:solidFill>
              </a:rPr>
              <a:t>its host star </a:t>
            </a:r>
          </a:p>
        </p:txBody>
      </p:sp>
      <p:grpSp>
        <p:nvGrpSpPr>
          <p:cNvPr id="17410" name="Group 1"/>
          <p:cNvGrpSpPr>
            <a:grpSpLocks/>
          </p:cNvGrpSpPr>
          <p:nvPr/>
        </p:nvGrpSpPr>
        <p:grpSpPr bwMode="auto">
          <a:xfrm>
            <a:off x="457200" y="1295400"/>
            <a:ext cx="3990975" cy="2819400"/>
            <a:chOff x="3124200" y="2667000"/>
            <a:chExt cx="3990863" cy="2819400"/>
          </a:xfrm>
        </p:grpSpPr>
        <p:pic>
          <p:nvPicPr>
            <p:cNvPr id="1628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667000"/>
              <a:ext cx="3990863" cy="281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7413" name="Rectangle 4"/>
            <p:cNvSpPr>
              <a:spLocks noChangeArrowheads="1"/>
            </p:cNvSpPr>
            <p:nvPr/>
          </p:nvSpPr>
          <p:spPr bwMode="auto">
            <a:xfrm>
              <a:off x="6400800" y="4970463"/>
              <a:ext cx="5638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ESO</a:t>
              </a:r>
              <a:endParaRPr lang="en-US" sz="1400"/>
            </a:p>
          </p:txBody>
        </p:sp>
      </p:grpSp>
      <p:pic>
        <p:nvPicPr>
          <p:cNvPr id="17411" name="Picture 2" descr="plot (7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962400"/>
            <a:ext cx="3375025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3" descr="I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3962400"/>
            <a:ext cx="33639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Group 8"/>
          <p:cNvGrpSpPr>
            <a:grpSpLocks/>
          </p:cNvGrpSpPr>
          <p:nvPr/>
        </p:nvGrpSpPr>
        <p:grpSpPr bwMode="auto">
          <a:xfrm>
            <a:off x="3276600" y="1143000"/>
            <a:ext cx="3581400" cy="2895600"/>
            <a:chOff x="1955650" y="1252240"/>
            <a:chExt cx="4530621" cy="3547826"/>
          </a:xfrm>
        </p:grpSpPr>
        <p:pic>
          <p:nvPicPr>
            <p:cNvPr id="19461" name="Picture 11" descr="kozai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650" y="1252240"/>
              <a:ext cx="4530621" cy="3547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2" name="TextBox 12"/>
            <p:cNvSpPr txBox="1">
              <a:spLocks noChangeArrowheads="1"/>
            </p:cNvSpPr>
            <p:nvPr/>
          </p:nvSpPr>
          <p:spPr bwMode="auto">
            <a:xfrm>
              <a:off x="3657600" y="2133600"/>
              <a:ext cx="273316" cy="486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  <a:cs typeface="Times New Roman" charset="0"/>
                </a:rPr>
                <a:t>I</a:t>
              </a:r>
            </a:p>
          </p:txBody>
        </p:sp>
        <p:sp>
          <p:nvSpPr>
            <p:cNvPr id="19463" name="TextBox 13"/>
            <p:cNvSpPr txBox="1">
              <a:spLocks noChangeArrowheads="1"/>
            </p:cNvSpPr>
            <p:nvPr/>
          </p:nvSpPr>
          <p:spPr bwMode="auto">
            <a:xfrm>
              <a:off x="4038600" y="1295400"/>
              <a:ext cx="812893" cy="48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b="1"/>
                <a:t>L</a:t>
              </a:r>
            </a:p>
          </p:txBody>
        </p:sp>
        <p:sp>
          <p:nvSpPr>
            <p:cNvPr id="19464" name="TextBox 14"/>
            <p:cNvSpPr txBox="1">
              <a:spLocks noChangeArrowheads="1"/>
            </p:cNvSpPr>
            <p:nvPr/>
          </p:nvSpPr>
          <p:spPr bwMode="auto">
            <a:xfrm>
              <a:off x="2667000" y="2057400"/>
              <a:ext cx="601523" cy="48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b="1"/>
                <a:t>L</a:t>
              </a:r>
              <a:r>
                <a:rPr lang="en-US" sz="2000" b="1" baseline="-25000"/>
                <a:t>b</a:t>
              </a:r>
            </a:p>
          </p:txBody>
        </p:sp>
      </p:grp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81000" y="219670"/>
            <a:ext cx="887162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FF"/>
                </a:solidFill>
              </a:rPr>
              <a:t>A distant (~100 AU) binary companion (M</a:t>
            </a:r>
            <a:r>
              <a:rPr lang="en-US" sz="1800" baseline="-25000" dirty="0">
                <a:solidFill>
                  <a:srgbClr val="0000FF"/>
                </a:solidFill>
              </a:rPr>
              <a:t>b</a:t>
            </a:r>
            <a:r>
              <a:rPr lang="en-US" sz="1800" dirty="0">
                <a:solidFill>
                  <a:srgbClr val="0000FF"/>
                </a:solidFill>
              </a:rPr>
              <a:t>) of the planet-hosting star (M</a:t>
            </a:r>
            <a:r>
              <a:rPr lang="en-US" sz="1800" baseline="-25000" dirty="0">
                <a:solidFill>
                  <a:srgbClr val="0000FF"/>
                </a:solidFill>
              </a:rPr>
              <a:t>*</a:t>
            </a:r>
            <a:r>
              <a:rPr lang="en-US" sz="1800" dirty="0">
                <a:solidFill>
                  <a:srgbClr val="0000FF"/>
                </a:solidFill>
              </a:rPr>
              <a:t>) can</a:t>
            </a:r>
          </a:p>
          <a:p>
            <a:r>
              <a:rPr lang="en-US" sz="1800" dirty="0">
                <a:solidFill>
                  <a:srgbClr val="0000FF"/>
                </a:solidFill>
              </a:rPr>
              <a:t>change the eccentricity (e) and inclination (</a:t>
            </a:r>
            <a:r>
              <a:rPr lang="en-US" sz="1800" dirty="0" smtClean="0">
                <a:solidFill>
                  <a:srgbClr val="0000FF"/>
                </a:solidFill>
              </a:rPr>
              <a:t>I, the angle between </a:t>
            </a:r>
            <a:r>
              <a:rPr lang="en-US" sz="1800" b="1" dirty="0" smtClean="0">
                <a:solidFill>
                  <a:srgbClr val="0000FF"/>
                </a:solidFill>
              </a:rPr>
              <a:t>L</a:t>
            </a:r>
            <a:r>
              <a:rPr lang="en-US" sz="1800" dirty="0" smtClean="0">
                <a:solidFill>
                  <a:srgbClr val="0000FF"/>
                </a:solidFill>
              </a:rPr>
              <a:t> and the </a:t>
            </a:r>
            <a:r>
              <a:rPr lang="en-US" sz="1800" dirty="0" smtClean="0">
                <a:solidFill>
                  <a:srgbClr val="0000FF"/>
                </a:solidFill>
              </a:rPr>
              <a:t>binary axis</a:t>
            </a:r>
          </a:p>
          <a:p>
            <a:r>
              <a:rPr lang="en-US" sz="1800" b="1" dirty="0" err="1" smtClean="0">
                <a:solidFill>
                  <a:srgbClr val="0000FF"/>
                </a:solidFill>
              </a:rPr>
              <a:t>L</a:t>
            </a:r>
            <a:r>
              <a:rPr lang="en-US" sz="1800" b="1" baseline="-25000" dirty="0" err="1" smtClean="0">
                <a:solidFill>
                  <a:srgbClr val="0000FF"/>
                </a:solidFill>
              </a:rPr>
              <a:t>b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dirty="0" smtClean="0">
                <a:solidFill>
                  <a:srgbClr val="0000FF"/>
                </a:solidFill>
              </a:rPr>
              <a:t> of the planet (</a:t>
            </a:r>
            <a:r>
              <a:rPr lang="en-US" sz="1800" dirty="0" err="1" smtClean="0">
                <a:solidFill>
                  <a:srgbClr val="0000FF"/>
                </a:solidFill>
              </a:rPr>
              <a:t>M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1800" dirty="0">
                <a:solidFill>
                  <a:srgbClr val="0000FF"/>
                </a:solidFill>
              </a:rPr>
              <a:t>)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in </a:t>
            </a:r>
            <a:r>
              <a:rPr lang="en-US" sz="1800" dirty="0">
                <a:solidFill>
                  <a:srgbClr val="0000FF"/>
                </a:solidFill>
              </a:rPr>
              <a:t>a </a:t>
            </a:r>
            <a:r>
              <a:rPr lang="en-US" sz="1800" dirty="0" smtClean="0">
                <a:solidFill>
                  <a:srgbClr val="0000FF"/>
                </a:solidFill>
              </a:rPr>
              <a:t>periodic way -</a:t>
            </a:r>
            <a:r>
              <a:rPr lang="en-US" sz="1800" dirty="0">
                <a:solidFill>
                  <a:srgbClr val="0000FF"/>
                </a:solidFill>
              </a:rPr>
              <a:t>- This is called </a:t>
            </a:r>
            <a:r>
              <a:rPr lang="en-US" sz="1800" dirty="0" err="1">
                <a:solidFill>
                  <a:srgbClr val="0000FF"/>
                </a:solidFill>
              </a:rPr>
              <a:t>Kozai-Lidov</a:t>
            </a:r>
            <a:r>
              <a:rPr lang="en-US" sz="1800" dirty="0">
                <a:solidFill>
                  <a:srgbClr val="0000FF"/>
                </a:solidFill>
              </a:rPr>
              <a:t> oscillation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0113"/>
          </a:xfrm>
        </p:spPr>
        <p:txBody>
          <a:bodyPr/>
          <a:lstStyle/>
          <a:p>
            <a:pPr algn="l"/>
            <a:r>
              <a:rPr lang="en-US" sz="32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Stellar Spin Dance</a:t>
            </a:r>
          </a:p>
        </p:txBody>
      </p:sp>
      <p:sp>
        <p:nvSpPr>
          <p:cNvPr id="21506" name="Content Placeholder 10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1165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The host star is spinning, and therefore has an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oblate shape.</a:t>
            </a:r>
          </a:p>
          <a:p>
            <a:pPr marL="0" indent="0">
              <a:buFontTx/>
              <a:buNone/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Gravity from the planet acting on the oblate star makes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S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 (the rotation axis of the star) </a:t>
            </a:r>
            <a:r>
              <a:rPr lang="en-US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precess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 around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L</a:t>
            </a:r>
            <a:r>
              <a:rPr lang="en-US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 (the orbital axis of the planet).</a:t>
            </a:r>
            <a:endParaRPr lang="en-US" sz="20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7" name="Picture 8" descr="starplan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31432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>
          <a:xfrm rot="19706824">
            <a:off x="842963" y="2990850"/>
            <a:ext cx="1981200" cy="574675"/>
          </a:xfrm>
          <a:prstGeom prst="ellipse">
            <a:avLst/>
          </a:prstGeom>
          <a:noFill/>
          <a:ln w="41275">
            <a:solidFill>
              <a:srgbClr val="66006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743200" y="2133600"/>
            <a:ext cx="0" cy="27432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1447800" y="2438400"/>
            <a:ext cx="1295400" cy="2438400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511" name="TextBox 32"/>
          <p:cNvSpPr txBox="1">
            <a:spLocks noChangeArrowheads="1"/>
          </p:cNvSpPr>
          <p:nvPr/>
        </p:nvSpPr>
        <p:spPr bwMode="auto">
          <a:xfrm flipH="1">
            <a:off x="2819400" y="2057400"/>
            <a:ext cx="338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1512" name="TextBox 33"/>
          <p:cNvSpPr txBox="1">
            <a:spLocks noChangeArrowheads="1"/>
          </p:cNvSpPr>
          <p:nvPr/>
        </p:nvSpPr>
        <p:spPr bwMode="auto">
          <a:xfrm>
            <a:off x="1066800" y="2133600"/>
            <a:ext cx="396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>
                <a:solidFill>
                  <a:srgbClr val="0000FF"/>
                </a:solidFill>
              </a:rPr>
              <a:t>L</a:t>
            </a:r>
          </a:p>
        </p:txBody>
      </p:sp>
      <p:pic>
        <p:nvPicPr>
          <p:cNvPr id="21513" name="Picture 34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52800"/>
            <a:ext cx="24765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Box 1"/>
          <p:cNvSpPr txBox="1">
            <a:spLocks noChangeArrowheads="1"/>
          </p:cNvSpPr>
          <p:nvPr/>
        </p:nvSpPr>
        <p:spPr bwMode="auto">
          <a:xfrm>
            <a:off x="4600575" y="2438400"/>
            <a:ext cx="4506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0FF"/>
                </a:solidFill>
              </a:rPr>
              <a:t>This is analogous to the </a:t>
            </a:r>
            <a:r>
              <a:rPr lang="en-US" sz="2000" dirty="0" smtClean="0">
                <a:solidFill>
                  <a:srgbClr val="0000FF"/>
                </a:solidFill>
              </a:rPr>
              <a:t>precession </a:t>
            </a:r>
            <a:r>
              <a:rPr lang="en-US" sz="2000" dirty="0">
                <a:solidFill>
                  <a:srgbClr val="0000FF"/>
                </a:solidFill>
              </a:rPr>
              <a:t>of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 spinning </a:t>
            </a:r>
            <a:r>
              <a:rPr lang="en-US" sz="2000" dirty="0" smtClean="0">
                <a:solidFill>
                  <a:srgbClr val="0000FF"/>
                </a:solidFill>
              </a:rPr>
              <a:t>top </a:t>
            </a:r>
            <a:r>
              <a:rPr lang="en-US" sz="2000" dirty="0">
                <a:solidFill>
                  <a:srgbClr val="0000FF"/>
                </a:solidFill>
              </a:rPr>
              <a:t>due to Earth’s gravity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0113"/>
          </a:xfrm>
        </p:spPr>
        <p:txBody>
          <a:bodyPr/>
          <a:lstStyle/>
          <a:p>
            <a:pPr algn="l"/>
            <a:r>
              <a:rPr lang="en-US" sz="3200" b="1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Stellar Spin Dance</a:t>
            </a:r>
          </a:p>
        </p:txBody>
      </p:sp>
      <p:sp>
        <p:nvSpPr>
          <p:cNvPr id="23554" name="Content Placeholder 10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1165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The host star is spinning, and therefore has an </a:t>
            </a: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oblate shape.</a:t>
            </a:r>
          </a:p>
          <a:p>
            <a:pPr marL="0" indent="0">
              <a:buFontTx/>
              <a:buNone/>
            </a:pP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Gravity from the planet acting on the oblate star makes </a:t>
            </a:r>
            <a:r>
              <a:rPr lang="en-US" sz="2000" b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S</a:t>
            </a: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 (the rotation axis of the star) precess around </a:t>
            </a:r>
            <a:r>
              <a:rPr lang="en-US" sz="2000" b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L</a:t>
            </a:r>
            <a:r>
              <a:rPr lang="en-US" sz="200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  <a:sym typeface="Wingdings" charset="0"/>
              </a:rPr>
              <a:t> (the orbital axis of the planet).</a:t>
            </a:r>
            <a:endParaRPr lang="en-US" sz="200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5" name="Picture 8" descr="starplan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31432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>
          <a:xfrm rot="19706824">
            <a:off x="842963" y="2990850"/>
            <a:ext cx="1981200" cy="574675"/>
          </a:xfrm>
          <a:prstGeom prst="ellipse">
            <a:avLst/>
          </a:prstGeom>
          <a:noFill/>
          <a:ln w="41275">
            <a:solidFill>
              <a:srgbClr val="66006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743200" y="2133600"/>
            <a:ext cx="0" cy="27432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1447800" y="2438400"/>
            <a:ext cx="1295400" cy="2438400"/>
          </a:xfrm>
          <a:prstGeom prst="straightConnector1">
            <a:avLst/>
          </a:prstGeom>
          <a:ln>
            <a:solidFill>
              <a:srgbClr val="0000FF"/>
            </a:solidFill>
            <a:headEnd type="none" w="med" len="med"/>
            <a:tailEnd type="arrow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559" name="TextBox 32"/>
          <p:cNvSpPr txBox="1">
            <a:spLocks noChangeArrowheads="1"/>
          </p:cNvSpPr>
          <p:nvPr/>
        </p:nvSpPr>
        <p:spPr bwMode="auto">
          <a:xfrm flipH="1">
            <a:off x="2819400" y="2057400"/>
            <a:ext cx="338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3560" name="TextBox 33"/>
          <p:cNvSpPr txBox="1">
            <a:spLocks noChangeArrowheads="1"/>
          </p:cNvSpPr>
          <p:nvPr/>
        </p:nvSpPr>
        <p:spPr bwMode="auto">
          <a:xfrm>
            <a:off x="1066800" y="2133600"/>
            <a:ext cx="396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>
                <a:solidFill>
                  <a:srgbClr val="0000FF"/>
                </a:solidFill>
              </a:rPr>
              <a:t>L</a:t>
            </a:r>
          </a:p>
        </p:txBody>
      </p:sp>
      <p:sp>
        <p:nvSpPr>
          <p:cNvPr id="23561" name="TextBox 1"/>
          <p:cNvSpPr txBox="1">
            <a:spLocks noChangeArrowheads="1"/>
          </p:cNvSpPr>
          <p:nvPr/>
        </p:nvSpPr>
        <p:spPr bwMode="auto">
          <a:xfrm>
            <a:off x="4340225" y="2362200"/>
            <a:ext cx="4762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FF"/>
                </a:solidFill>
              </a:rPr>
              <a:t>However, recall that </a:t>
            </a:r>
            <a:r>
              <a:rPr lang="en-US" sz="2000" b="1">
                <a:solidFill>
                  <a:srgbClr val="0000FF"/>
                </a:solidFill>
              </a:rPr>
              <a:t>L</a:t>
            </a:r>
            <a:r>
              <a:rPr lang="en-US" sz="2000">
                <a:solidFill>
                  <a:srgbClr val="0000FF"/>
                </a:solidFill>
              </a:rPr>
              <a:t> itself is changing</a:t>
            </a:r>
          </a:p>
          <a:p>
            <a:r>
              <a:rPr lang="en-US" sz="2000">
                <a:solidFill>
                  <a:srgbClr val="0000FF"/>
                </a:solidFill>
              </a:rPr>
              <a:t>due to the gravity from the distant binary</a:t>
            </a:r>
          </a:p>
          <a:p>
            <a:r>
              <a:rPr lang="en-US" sz="2000">
                <a:solidFill>
                  <a:srgbClr val="0000FF"/>
                </a:solidFill>
              </a:rPr>
              <a:t>companion </a:t>
            </a:r>
          </a:p>
        </p:txBody>
      </p:sp>
      <p:grpSp>
        <p:nvGrpSpPr>
          <p:cNvPr id="23562" name="Group 8"/>
          <p:cNvGrpSpPr>
            <a:grpSpLocks/>
          </p:cNvGrpSpPr>
          <p:nvPr/>
        </p:nvGrpSpPr>
        <p:grpSpPr bwMode="auto">
          <a:xfrm>
            <a:off x="4876800" y="3560763"/>
            <a:ext cx="3962400" cy="3297237"/>
            <a:chOff x="1955650" y="1252240"/>
            <a:chExt cx="4530621" cy="3547826"/>
          </a:xfrm>
        </p:grpSpPr>
        <p:pic>
          <p:nvPicPr>
            <p:cNvPr id="23563" name="Picture 11" descr="kozai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5650" y="1252240"/>
              <a:ext cx="4530621" cy="3547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4" name="TextBox 12"/>
            <p:cNvSpPr txBox="1">
              <a:spLocks noChangeArrowheads="1"/>
            </p:cNvSpPr>
            <p:nvPr/>
          </p:nvSpPr>
          <p:spPr bwMode="auto">
            <a:xfrm>
              <a:off x="3657600" y="2133600"/>
              <a:ext cx="273316" cy="486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  <a:cs typeface="Times New Roman" charset="0"/>
                </a:rPr>
                <a:t>I</a:t>
              </a:r>
            </a:p>
          </p:txBody>
        </p:sp>
        <p:sp>
          <p:nvSpPr>
            <p:cNvPr id="23565" name="TextBox 13"/>
            <p:cNvSpPr txBox="1">
              <a:spLocks noChangeArrowheads="1"/>
            </p:cNvSpPr>
            <p:nvPr/>
          </p:nvSpPr>
          <p:spPr bwMode="auto">
            <a:xfrm>
              <a:off x="4038600" y="1295400"/>
              <a:ext cx="812893" cy="48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rgbClr val="0000FF"/>
                  </a:solidFill>
                </a:rPr>
                <a:t>L</a:t>
              </a:r>
            </a:p>
          </p:txBody>
        </p:sp>
        <p:sp>
          <p:nvSpPr>
            <p:cNvPr id="23566" name="TextBox 14"/>
            <p:cNvSpPr txBox="1">
              <a:spLocks noChangeArrowheads="1"/>
            </p:cNvSpPr>
            <p:nvPr/>
          </p:nvSpPr>
          <p:spPr bwMode="auto">
            <a:xfrm>
              <a:off x="2667000" y="2057400"/>
              <a:ext cx="601523" cy="48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 b="1"/>
                <a:t>L</a:t>
              </a:r>
              <a:r>
                <a:rPr lang="en-US" sz="2000" b="1" baseline="-25000"/>
                <a:t>b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Spin</a:t>
            </a:r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3600" b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Orbit</a:t>
            </a:r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4724400" cy="2743200"/>
          </a:xfrm>
        </p:spPr>
        <p:txBody>
          <a:bodyPr>
            <a:normAutofit/>
          </a:bodyPr>
          <a:lstStyle/>
          <a:p>
            <a:pPr marL="533366" indent="-342878">
              <a:defRPr/>
            </a:pPr>
            <a:r>
              <a:rPr lang="en-US" sz="2000" b="1" dirty="0" smtClean="0"/>
              <a:t>L</a:t>
            </a:r>
            <a:r>
              <a:rPr lang="en-US" sz="2000" dirty="0" smtClean="0"/>
              <a:t> moves around </a:t>
            </a:r>
            <a:r>
              <a:rPr lang="en-US" sz="2000" b="1" dirty="0" smtClean="0"/>
              <a:t>L</a:t>
            </a:r>
            <a:r>
              <a:rPr lang="en-US" sz="2000" b="1" baseline="-25000" dirty="0" smtClean="0"/>
              <a:t>B </a:t>
            </a:r>
            <a:r>
              <a:rPr lang="en-US" sz="2000" dirty="0" smtClean="0"/>
              <a:t>(the orbital</a:t>
            </a:r>
          </a:p>
          <a:p>
            <a:pPr marL="190488" indent="0">
              <a:buFontTx/>
              <a:buNone/>
              <a:defRPr/>
            </a:pPr>
            <a:r>
              <a:rPr lang="en-US" sz="2000" dirty="0" smtClean="0"/>
              <a:t>     axis of the binary, which is not</a:t>
            </a:r>
          </a:p>
          <a:p>
            <a:pPr marL="190488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changing)</a:t>
            </a:r>
            <a:r>
              <a:rPr lang="en-US" sz="2000" baseline="-25000" dirty="0"/>
              <a:t> </a:t>
            </a:r>
            <a:r>
              <a:rPr lang="en-US" sz="2000" dirty="0" smtClean="0"/>
              <a:t>at frequency </a:t>
            </a:r>
            <a:r>
              <a:rPr lang="en-US" sz="2000" dirty="0" err="1" smtClean="0"/>
              <a:t>Ω</a:t>
            </a:r>
            <a:r>
              <a:rPr lang="en-US" sz="2000" baseline="-25000" dirty="0" err="1" smtClean="0"/>
              <a:t>pl</a:t>
            </a:r>
            <a:endParaRPr lang="en-US" sz="2000" baseline="-25000" dirty="0" smtClean="0"/>
          </a:p>
          <a:p>
            <a:pPr marL="533366" indent="-342878">
              <a:defRPr/>
            </a:pPr>
            <a:endParaRPr lang="en-US" sz="2000" b="1" dirty="0" smtClean="0"/>
          </a:p>
          <a:p>
            <a:pPr marL="533366" indent="-342878">
              <a:defRPr/>
            </a:pPr>
            <a:r>
              <a:rPr lang="en-US" sz="2000" b="1" dirty="0" smtClean="0"/>
              <a:t>S</a:t>
            </a:r>
            <a:r>
              <a:rPr lang="en-US" sz="2000" dirty="0" smtClean="0"/>
              <a:t> moves around </a:t>
            </a:r>
            <a:r>
              <a:rPr lang="en-US" sz="2000" b="1" dirty="0" smtClean="0"/>
              <a:t>L</a:t>
            </a:r>
            <a:r>
              <a:rPr lang="en-US" sz="2000" dirty="0" smtClean="0"/>
              <a:t> </a:t>
            </a:r>
          </a:p>
          <a:p>
            <a:pPr marL="190488" indent="0">
              <a:buFontTx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at </a:t>
            </a:r>
            <a:r>
              <a:rPr lang="en-US" sz="2000" dirty="0"/>
              <a:t>frequency </a:t>
            </a:r>
            <a:r>
              <a:rPr lang="en-US" sz="2000" dirty="0" err="1"/>
              <a:t>Ω</a:t>
            </a:r>
            <a:r>
              <a:rPr lang="en-US" sz="2000" baseline="-25000" dirty="0" err="1"/>
              <a:t>ps</a:t>
            </a:r>
            <a:endParaRPr lang="en-US" sz="2000" dirty="0"/>
          </a:p>
          <a:p>
            <a:pPr>
              <a:defRPr/>
            </a:pPr>
            <a:endParaRPr lang="en" dirty="0"/>
          </a:p>
        </p:txBody>
      </p:sp>
      <p:grpSp>
        <p:nvGrpSpPr>
          <p:cNvPr id="25603" name="Group 38"/>
          <p:cNvGrpSpPr>
            <a:grpSpLocks/>
          </p:cNvGrpSpPr>
          <p:nvPr/>
        </p:nvGrpSpPr>
        <p:grpSpPr bwMode="auto">
          <a:xfrm>
            <a:off x="5003800" y="1760538"/>
            <a:ext cx="3952875" cy="4030662"/>
            <a:chOff x="5407197" y="1695860"/>
            <a:chExt cx="3120749" cy="2923855"/>
          </a:xfrm>
        </p:grpSpPr>
        <p:cxnSp>
          <p:nvCxnSpPr>
            <p:cNvPr id="40" name="Straight Arrow Connector 39"/>
            <p:cNvCxnSpPr/>
            <p:nvPr/>
          </p:nvCxnSpPr>
          <p:spPr>
            <a:xfrm rot="20400000" flipH="1" flipV="1">
              <a:off x="5912282" y="2399474"/>
              <a:ext cx="1200674" cy="2220241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607" name="Group 40"/>
            <p:cNvGrpSpPr>
              <a:grpSpLocks/>
            </p:cNvGrpSpPr>
            <p:nvPr/>
          </p:nvGrpSpPr>
          <p:grpSpPr bwMode="auto">
            <a:xfrm>
              <a:off x="5407197" y="1695860"/>
              <a:ext cx="3120749" cy="2701533"/>
              <a:chOff x="5407197" y="1695860"/>
              <a:chExt cx="3120749" cy="2701533"/>
            </a:xfrm>
          </p:grpSpPr>
          <p:cxnSp>
            <p:nvCxnSpPr>
              <p:cNvPr id="42" name="Straight Arrow Connector 41"/>
              <p:cNvCxnSpPr/>
              <p:nvPr/>
            </p:nvCxnSpPr>
            <p:spPr>
              <a:xfrm flipH="1" flipV="1">
                <a:off x="7391192" y="1797199"/>
                <a:ext cx="20053" cy="2564563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6255690" y="1695860"/>
                <a:ext cx="2272256" cy="871744"/>
              </a:xfrm>
              <a:prstGeom prst="ellipse">
                <a:avLst/>
              </a:prstGeom>
              <a:noFill/>
              <a:ln w="19050" cap="flat">
                <a:solidFill>
                  <a:srgbClr val="0000FF"/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" name="Straight Arrow Connector 43"/>
              <p:cNvCxnSpPr>
                <a:endCxn id="43" idx="2"/>
              </p:cNvCxnSpPr>
              <p:nvPr/>
            </p:nvCxnSpPr>
            <p:spPr>
              <a:xfrm flipH="1" flipV="1">
                <a:off x="6255690" y="2132308"/>
                <a:ext cx="1200674" cy="2220242"/>
              </a:xfrm>
              <a:prstGeom prst="straightConnector1">
                <a:avLst/>
              </a:prstGeom>
              <a:ln w="47625"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 rot="19991723">
                <a:off x="5442290" y="2004483"/>
                <a:ext cx="1765918" cy="487117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612" name="TextBox 45"/>
              <p:cNvSpPr txBox="1">
                <a:spLocks noChangeArrowheads="1"/>
              </p:cNvSpPr>
              <p:nvPr/>
            </p:nvSpPr>
            <p:spPr bwMode="auto">
              <a:xfrm>
                <a:off x="7363397" y="1901137"/>
                <a:ext cx="6758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L</a:t>
                </a:r>
                <a:r>
                  <a:rPr lang="en-US" baseline="-25000"/>
                  <a:t>B</a:t>
                </a:r>
                <a:endParaRPr lang="en-US"/>
              </a:p>
            </p:txBody>
          </p:sp>
          <p:sp>
            <p:nvSpPr>
              <p:cNvPr id="25613" name="TextBox 46"/>
              <p:cNvSpPr txBox="1">
                <a:spLocks noChangeArrowheads="1"/>
              </p:cNvSpPr>
              <p:nvPr/>
            </p:nvSpPr>
            <p:spPr bwMode="auto">
              <a:xfrm>
                <a:off x="5533259" y="2857392"/>
                <a:ext cx="33791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solidFill>
                      <a:srgbClr val="FF0000"/>
                    </a:solidFill>
                  </a:rPr>
                  <a:t>S</a:t>
                </a:r>
              </a:p>
            </p:txBody>
          </p:sp>
          <p:sp>
            <p:nvSpPr>
              <p:cNvPr id="25614" name="TextBox 47"/>
              <p:cNvSpPr txBox="1">
                <a:spLocks noChangeArrowheads="1"/>
              </p:cNvSpPr>
              <p:nvPr/>
            </p:nvSpPr>
            <p:spPr bwMode="auto">
              <a:xfrm>
                <a:off x="6269017" y="2474879"/>
                <a:ext cx="34797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solidFill>
                      <a:srgbClr val="0000FF"/>
                    </a:solidFill>
                  </a:rPr>
                  <a:t>L</a:t>
                </a:r>
              </a:p>
            </p:txBody>
          </p:sp>
          <p:sp>
            <p:nvSpPr>
              <p:cNvPr id="25615" name="TextBox 48"/>
              <p:cNvSpPr txBox="1">
                <a:spLocks noChangeArrowheads="1"/>
              </p:cNvSpPr>
              <p:nvPr/>
            </p:nvSpPr>
            <p:spPr bwMode="auto">
              <a:xfrm>
                <a:off x="6553058" y="3218542"/>
                <a:ext cx="53002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θ</a:t>
                </a:r>
                <a:r>
                  <a:rPr lang="en-US" baseline="-25000"/>
                  <a:t>sl</a:t>
                </a:r>
                <a:endParaRPr lang="en-US"/>
              </a:p>
            </p:txBody>
          </p:sp>
          <p:sp>
            <p:nvSpPr>
              <p:cNvPr id="25616" name="TextBox 49"/>
              <p:cNvSpPr txBox="1">
                <a:spLocks noChangeArrowheads="1"/>
              </p:cNvSpPr>
              <p:nvPr/>
            </p:nvSpPr>
            <p:spPr bwMode="auto">
              <a:xfrm>
                <a:off x="6927313" y="3165447"/>
                <a:ext cx="53002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θ</a:t>
                </a:r>
                <a:r>
                  <a:rPr lang="en-US" baseline="-25000"/>
                  <a:t>lb</a:t>
                </a:r>
                <a:endParaRPr lang="en-US"/>
              </a:p>
            </p:txBody>
          </p:sp>
          <p:sp>
            <p:nvSpPr>
              <p:cNvPr id="51" name="Arc 50"/>
              <p:cNvSpPr/>
              <p:nvPr/>
            </p:nvSpPr>
            <p:spPr>
              <a:xfrm rot="16200000">
                <a:off x="7158963" y="3829081"/>
                <a:ext cx="488269" cy="512605"/>
              </a:xfrm>
              <a:prstGeom prst="arc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618" name="TextBox 51"/>
              <p:cNvSpPr txBox="1">
                <a:spLocks noChangeArrowheads="1"/>
              </p:cNvSpPr>
              <p:nvPr/>
            </p:nvSpPr>
            <p:spPr bwMode="auto">
              <a:xfrm>
                <a:off x="6756819" y="3935728"/>
                <a:ext cx="60664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θ</a:t>
                </a:r>
                <a:r>
                  <a:rPr lang="en-US" baseline="-25000"/>
                  <a:t>sb</a:t>
                </a:r>
                <a:endParaRPr lang="en-US"/>
              </a:p>
            </p:txBody>
          </p:sp>
          <p:sp>
            <p:nvSpPr>
              <p:cNvPr id="25619" name="TextBox 52"/>
              <p:cNvSpPr txBox="1">
                <a:spLocks noChangeArrowheads="1"/>
              </p:cNvSpPr>
              <p:nvPr/>
            </p:nvSpPr>
            <p:spPr bwMode="auto">
              <a:xfrm>
                <a:off x="7975350" y="1720522"/>
                <a:ext cx="530026" cy="602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Ω</a:t>
                </a:r>
                <a:r>
                  <a:rPr lang="en-US" baseline="-25000"/>
                  <a:t>pl</a:t>
                </a:r>
                <a:endParaRPr lang="en-US"/>
              </a:p>
              <a:p>
                <a:endParaRPr lang="en-US"/>
              </a:p>
            </p:txBody>
          </p:sp>
          <p:sp>
            <p:nvSpPr>
              <p:cNvPr id="25620" name="TextBox 53"/>
              <p:cNvSpPr txBox="1">
                <a:spLocks noChangeArrowheads="1"/>
              </p:cNvSpPr>
              <p:nvPr/>
            </p:nvSpPr>
            <p:spPr bwMode="auto">
              <a:xfrm>
                <a:off x="5407197" y="2154144"/>
                <a:ext cx="69623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Ω</a:t>
                </a:r>
                <a:r>
                  <a:rPr lang="en-US" baseline="-25000"/>
                  <a:t>ps</a:t>
                </a:r>
                <a:endParaRPr lang="en-US"/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 flipH="1">
                <a:off x="6092760" y="2015999"/>
                <a:ext cx="338394" cy="19001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prstDash val="sysDot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609600" y="1295400"/>
            <a:ext cx="1878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So we have: 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750888" y="5097463"/>
            <a:ext cx="5051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090"/>
                </a:solidFill>
              </a:rPr>
              <a:t>This coupled motion of </a:t>
            </a:r>
            <a:r>
              <a:rPr lang="en-US" sz="2000" b="1" dirty="0">
                <a:solidFill>
                  <a:srgbClr val="000090"/>
                </a:solidFill>
              </a:rPr>
              <a:t>S</a:t>
            </a:r>
            <a:r>
              <a:rPr lang="en-US" sz="2000" dirty="0">
                <a:solidFill>
                  <a:srgbClr val="000090"/>
                </a:solidFill>
              </a:rPr>
              <a:t> and </a:t>
            </a:r>
            <a:r>
              <a:rPr lang="en-US" sz="2000" b="1" dirty="0">
                <a:solidFill>
                  <a:srgbClr val="000090"/>
                </a:solidFill>
              </a:rPr>
              <a:t>L</a:t>
            </a:r>
            <a:r>
              <a:rPr lang="en-US" sz="2000" dirty="0">
                <a:solidFill>
                  <a:srgbClr val="000090"/>
                </a:solidFill>
              </a:rPr>
              <a:t> gives</a:t>
            </a:r>
          </a:p>
          <a:p>
            <a:r>
              <a:rPr lang="en-US" sz="2000" dirty="0">
                <a:solidFill>
                  <a:srgbClr val="000090"/>
                </a:solidFill>
              </a:rPr>
              <a:t>rise to complex (even chaotic) evolution of </a:t>
            </a:r>
          </a:p>
          <a:p>
            <a:r>
              <a:rPr lang="en-US" sz="2000" dirty="0">
                <a:solidFill>
                  <a:srgbClr val="000090"/>
                </a:solidFill>
              </a:rPr>
              <a:t>the star’s spin axis and the spin-orbit angle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4"/>
          <p:cNvGrpSpPr>
            <a:grpSpLocks/>
          </p:cNvGrpSpPr>
          <p:nvPr/>
        </p:nvGrpSpPr>
        <p:grpSpPr bwMode="auto">
          <a:xfrm>
            <a:off x="7696200" y="3886200"/>
            <a:ext cx="955675" cy="1241425"/>
            <a:chOff x="409662" y="3865533"/>
            <a:chExt cx="955879" cy="124217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09662" y="4137161"/>
              <a:ext cx="3953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09662" y="4535864"/>
              <a:ext cx="3953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09662" y="4904388"/>
              <a:ext cx="39537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54" name="TextBox 8"/>
            <p:cNvSpPr txBox="1">
              <a:spLocks noChangeArrowheads="1"/>
            </p:cNvSpPr>
            <p:nvPr/>
          </p:nvSpPr>
          <p:spPr bwMode="auto">
            <a:xfrm>
              <a:off x="792018" y="3865533"/>
              <a:ext cx="5598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L</a:t>
              </a:r>
              <a:r>
                <a:rPr lang="en-US" baseline="-25000"/>
                <a:t>B</a:t>
              </a:r>
              <a:endParaRPr lang="en-US"/>
            </a:p>
          </p:txBody>
        </p:sp>
        <p:sp>
          <p:nvSpPr>
            <p:cNvPr id="27655" name="TextBox 9"/>
            <p:cNvSpPr txBox="1">
              <a:spLocks noChangeArrowheads="1"/>
            </p:cNvSpPr>
            <p:nvPr/>
          </p:nvSpPr>
          <p:spPr bwMode="auto">
            <a:xfrm>
              <a:off x="805669" y="4248765"/>
              <a:ext cx="5598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L</a:t>
              </a:r>
            </a:p>
          </p:txBody>
        </p:sp>
        <p:sp>
          <p:nvSpPr>
            <p:cNvPr id="27656" name="TextBox 10"/>
            <p:cNvSpPr txBox="1">
              <a:spLocks noChangeArrowheads="1"/>
            </p:cNvSpPr>
            <p:nvPr/>
          </p:nvSpPr>
          <p:spPr bwMode="auto">
            <a:xfrm>
              <a:off x="805669" y="4646046"/>
              <a:ext cx="5598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S</a:t>
              </a:r>
            </a:p>
          </p:txBody>
        </p:sp>
      </p:grp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524000" y="457200"/>
            <a:ext cx="47927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</a:rPr>
              <a:t>For </a:t>
            </a:r>
            <a:r>
              <a:rPr lang="en-US" sz="2800" dirty="0" err="1" smtClean="0">
                <a:solidFill>
                  <a:srgbClr val="0000FF"/>
                </a:solidFill>
              </a:rPr>
              <a:t>Ω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pl</a:t>
            </a:r>
            <a:r>
              <a:rPr lang="en-US" sz="2800" dirty="0" smtClean="0">
                <a:solidFill>
                  <a:srgbClr val="0000FF"/>
                </a:solidFill>
              </a:rPr>
              <a:t> much larger than </a:t>
            </a:r>
            <a:r>
              <a:rPr lang="en-US" sz="2800" dirty="0" err="1" smtClean="0">
                <a:solidFill>
                  <a:srgbClr val="0000FF"/>
                </a:solidFill>
              </a:rPr>
              <a:t>Ω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ps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  <a:r>
              <a:rPr lang="en-US" sz="2800" dirty="0" smtClean="0">
                <a:solidFill>
                  <a:srgbClr val="0000FF"/>
                </a:solidFill>
              </a:rPr>
              <a:t> 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1" name="nonadmovi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3273" y="1828800"/>
            <a:ext cx="4083727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4"/>
          <p:cNvGrpSpPr>
            <a:grpSpLocks/>
          </p:cNvGrpSpPr>
          <p:nvPr/>
        </p:nvGrpSpPr>
        <p:grpSpPr bwMode="auto">
          <a:xfrm>
            <a:off x="7696200" y="3886200"/>
            <a:ext cx="955675" cy="1241425"/>
            <a:chOff x="409662" y="3865533"/>
            <a:chExt cx="955879" cy="124217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09662" y="4137161"/>
              <a:ext cx="3953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09662" y="4535864"/>
              <a:ext cx="3953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09662" y="4904388"/>
              <a:ext cx="39537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79" name="TextBox 8"/>
            <p:cNvSpPr txBox="1">
              <a:spLocks noChangeArrowheads="1"/>
            </p:cNvSpPr>
            <p:nvPr/>
          </p:nvSpPr>
          <p:spPr bwMode="auto">
            <a:xfrm>
              <a:off x="792018" y="3865533"/>
              <a:ext cx="5598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L</a:t>
              </a:r>
              <a:r>
                <a:rPr lang="en-US" baseline="-25000"/>
                <a:t>B</a:t>
              </a:r>
              <a:endParaRPr lang="en-US"/>
            </a:p>
          </p:txBody>
        </p:sp>
        <p:sp>
          <p:nvSpPr>
            <p:cNvPr id="28680" name="TextBox 9"/>
            <p:cNvSpPr txBox="1">
              <a:spLocks noChangeArrowheads="1"/>
            </p:cNvSpPr>
            <p:nvPr/>
          </p:nvSpPr>
          <p:spPr bwMode="auto">
            <a:xfrm>
              <a:off x="805669" y="4248765"/>
              <a:ext cx="5598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L</a:t>
              </a:r>
            </a:p>
          </p:txBody>
        </p:sp>
        <p:sp>
          <p:nvSpPr>
            <p:cNvPr id="28681" name="TextBox 10"/>
            <p:cNvSpPr txBox="1">
              <a:spLocks noChangeArrowheads="1"/>
            </p:cNvSpPr>
            <p:nvPr/>
          </p:nvSpPr>
          <p:spPr bwMode="auto">
            <a:xfrm>
              <a:off x="805669" y="4646046"/>
              <a:ext cx="5598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S</a:t>
              </a:r>
            </a:p>
          </p:txBody>
        </p:sp>
      </p:grpSp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3810000" y="5716588"/>
            <a:ext cx="185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524000" y="457200"/>
            <a:ext cx="5031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</a:rPr>
              <a:t>For </a:t>
            </a:r>
            <a:r>
              <a:rPr lang="en-US" sz="2800" dirty="0" err="1" smtClean="0">
                <a:solidFill>
                  <a:srgbClr val="0000FF"/>
                </a:solidFill>
              </a:rPr>
              <a:t>Ω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pl</a:t>
            </a:r>
            <a:r>
              <a:rPr lang="en-US" sz="2800" dirty="0" smtClean="0">
                <a:solidFill>
                  <a:srgbClr val="0000FF"/>
                </a:solidFill>
              </a:rPr>
              <a:t> much smaller than </a:t>
            </a:r>
            <a:r>
              <a:rPr lang="en-US" sz="2800" dirty="0" err="1" smtClean="0">
                <a:solidFill>
                  <a:srgbClr val="0000FF"/>
                </a:solidFill>
              </a:rPr>
              <a:t>Ω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ps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  <a:r>
              <a:rPr lang="en-US" sz="2800" dirty="0" smtClean="0">
                <a:solidFill>
                  <a:srgbClr val="0000FF"/>
                </a:solidFill>
              </a:rPr>
              <a:t> 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2" name="admovi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2200" y="1828799"/>
            <a:ext cx="4071152" cy="3494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4"/>
          <p:cNvGrpSpPr>
            <a:grpSpLocks/>
          </p:cNvGrpSpPr>
          <p:nvPr/>
        </p:nvGrpSpPr>
        <p:grpSpPr bwMode="auto">
          <a:xfrm>
            <a:off x="7696200" y="3886200"/>
            <a:ext cx="955675" cy="1241425"/>
            <a:chOff x="409662" y="3865533"/>
            <a:chExt cx="955879" cy="124217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09662" y="4137161"/>
              <a:ext cx="3953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09662" y="4535864"/>
              <a:ext cx="395372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09662" y="4904388"/>
              <a:ext cx="39537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702" name="TextBox 8"/>
            <p:cNvSpPr txBox="1">
              <a:spLocks noChangeArrowheads="1"/>
            </p:cNvSpPr>
            <p:nvPr/>
          </p:nvSpPr>
          <p:spPr bwMode="auto">
            <a:xfrm>
              <a:off x="792018" y="3865533"/>
              <a:ext cx="5598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L</a:t>
              </a:r>
              <a:r>
                <a:rPr lang="en-US" baseline="-25000"/>
                <a:t>B</a:t>
              </a:r>
              <a:endParaRPr lang="en-US"/>
            </a:p>
          </p:txBody>
        </p:sp>
        <p:sp>
          <p:nvSpPr>
            <p:cNvPr id="29703" name="TextBox 9"/>
            <p:cNvSpPr txBox="1">
              <a:spLocks noChangeArrowheads="1"/>
            </p:cNvSpPr>
            <p:nvPr/>
          </p:nvSpPr>
          <p:spPr bwMode="auto">
            <a:xfrm>
              <a:off x="805669" y="4248765"/>
              <a:ext cx="5598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FF"/>
                  </a:solidFill>
                </a:rPr>
                <a:t>L</a:t>
              </a:r>
            </a:p>
          </p:txBody>
        </p:sp>
        <p:sp>
          <p:nvSpPr>
            <p:cNvPr id="29704" name="TextBox 10"/>
            <p:cNvSpPr txBox="1">
              <a:spLocks noChangeArrowheads="1"/>
            </p:cNvSpPr>
            <p:nvPr/>
          </p:nvSpPr>
          <p:spPr bwMode="auto">
            <a:xfrm>
              <a:off x="805669" y="4646046"/>
              <a:ext cx="5598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S</a:t>
              </a:r>
            </a:p>
          </p:txBody>
        </p:sp>
      </p:grp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524000" y="457200"/>
            <a:ext cx="43737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solidFill>
                  <a:srgbClr val="0000FF"/>
                </a:solidFill>
              </a:rPr>
              <a:t>For </a:t>
            </a:r>
            <a:r>
              <a:rPr lang="en-US" sz="2800" dirty="0" err="1" smtClean="0">
                <a:solidFill>
                  <a:srgbClr val="0000FF"/>
                </a:solidFill>
              </a:rPr>
              <a:t>Ω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pl</a:t>
            </a:r>
            <a:r>
              <a:rPr lang="en-US" sz="2800" dirty="0" smtClean="0">
                <a:solidFill>
                  <a:srgbClr val="0000FF"/>
                </a:solidFill>
              </a:rPr>
              <a:t> comparable to </a:t>
            </a:r>
            <a:r>
              <a:rPr lang="en-US" sz="2800" dirty="0" err="1" smtClean="0">
                <a:solidFill>
                  <a:srgbClr val="0000FF"/>
                </a:solidFill>
              </a:rPr>
              <a:t>Ω</a:t>
            </a:r>
            <a:r>
              <a:rPr lang="en-US" sz="2800" baseline="-25000" dirty="0" err="1" smtClean="0">
                <a:solidFill>
                  <a:srgbClr val="0000FF"/>
                </a:solidFill>
              </a:rPr>
              <a:t>ps</a:t>
            </a:r>
            <a:r>
              <a:rPr lang="en-US" sz="2800" dirty="0">
                <a:solidFill>
                  <a:srgbClr val="0000FF"/>
                </a:solidFill>
              </a:rPr>
              <a:t>:</a:t>
            </a:r>
            <a:r>
              <a:rPr lang="en-US" sz="2800" dirty="0" smtClean="0">
                <a:solidFill>
                  <a:srgbClr val="0000FF"/>
                </a:solidFill>
              </a:rPr>
              <a:t> 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1" name="movie_orang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1295400"/>
            <a:ext cx="4696500" cy="5100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17473</TotalTime>
  <Words>496</Words>
  <Application>Microsoft Macintosh PowerPoint</Application>
  <PresentationFormat>On-screen Show (4:3)</PresentationFormat>
  <Paragraphs>86</Paragraphs>
  <Slides>14</Slides>
  <Notes>8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 Presentation</vt:lpstr>
      <vt:lpstr>Chaotic Dynamics of Stellar Spin in Binaries and the Production of Misaligned Hot Jupiters  </vt:lpstr>
      <vt:lpstr>PowerPoint Presentation</vt:lpstr>
      <vt:lpstr>PowerPoint Presentation</vt:lpstr>
      <vt:lpstr>Stellar Spin Dance</vt:lpstr>
      <vt:lpstr>Stellar Spin Dance</vt:lpstr>
      <vt:lpstr>Spin-Orbit Evolution</vt:lpstr>
      <vt:lpstr>PowerPoint Presentation</vt:lpstr>
      <vt:lpstr>PowerPoint Presentation</vt:lpstr>
      <vt:lpstr>PowerPoint Presentation</vt:lpstr>
      <vt:lpstr>Evolution of Stellar Spin and Planetary Orbit</vt:lpstr>
      <vt:lpstr>PowerPoint Presentation</vt:lpstr>
      <vt:lpstr>PowerPoint Presentation</vt:lpstr>
      <vt:lpstr>Memory of Chaos</vt:lpstr>
      <vt:lpstr>The complex spin evolution can affect the observed distribution of the spin-orbit misalignment angle of hot Jupiter systems.</vt:lpstr>
    </vt:vector>
  </TitlesOfParts>
  <Company>Cornell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Star - Disk Interactions: Warped Disks &amp; Misaligned Planets (NSs) (&amp; Boundary Layers)</dc:title>
  <dc:creator>Dong Lai</dc:creator>
  <cp:lastModifiedBy>Natalia Shabaltas</cp:lastModifiedBy>
  <cp:revision>181</cp:revision>
  <dcterms:created xsi:type="dcterms:W3CDTF">2010-06-16T14:04:32Z</dcterms:created>
  <dcterms:modified xsi:type="dcterms:W3CDTF">2014-08-19T17:53:44Z</dcterms:modified>
</cp:coreProperties>
</file>